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71" r:id="rId5"/>
    <p:sldId id="262" r:id="rId6"/>
    <p:sldId id="312" r:id="rId7"/>
    <p:sldId id="263" r:id="rId8"/>
    <p:sldId id="313" r:id="rId9"/>
    <p:sldId id="314" r:id="rId10"/>
    <p:sldId id="264" r:id="rId11"/>
    <p:sldId id="315" r:id="rId12"/>
    <p:sldId id="265" r:id="rId13"/>
    <p:sldId id="316" r:id="rId14"/>
    <p:sldId id="266" r:id="rId15"/>
    <p:sldId id="269" r:id="rId16"/>
    <p:sldId id="270" r:id="rId17"/>
    <p:sldId id="272" r:id="rId18"/>
    <p:sldId id="273" r:id="rId19"/>
    <p:sldId id="278" r:id="rId20"/>
    <p:sldId id="280" r:id="rId21"/>
    <p:sldId id="274" r:id="rId22"/>
    <p:sldId id="258" r:id="rId23"/>
    <p:sldId id="318" r:id="rId24"/>
    <p:sldId id="275" r:id="rId25"/>
    <p:sldId id="276" r:id="rId26"/>
    <p:sldId id="277" r:id="rId27"/>
    <p:sldId id="282" r:id="rId28"/>
    <p:sldId id="289" r:id="rId29"/>
    <p:sldId id="290" r:id="rId30"/>
    <p:sldId id="291" r:id="rId31"/>
    <p:sldId id="292" r:id="rId32"/>
    <p:sldId id="293" r:id="rId33"/>
    <p:sldId id="319" r:id="rId34"/>
    <p:sldId id="294" r:id="rId35"/>
    <p:sldId id="297" r:id="rId36"/>
    <p:sldId id="298" r:id="rId37"/>
    <p:sldId id="300" r:id="rId38"/>
    <p:sldId id="299" r:id="rId39"/>
    <p:sldId id="320" r:id="rId40"/>
    <p:sldId id="302" r:id="rId41"/>
    <p:sldId id="303" r:id="rId42"/>
    <p:sldId id="304" r:id="rId43"/>
    <p:sldId id="306" r:id="rId44"/>
    <p:sldId id="310" r:id="rId45"/>
    <p:sldId id="311" r:id="rId46"/>
    <p:sldId id="283" r:id="rId47"/>
    <p:sldId id="284" r:id="rId48"/>
    <p:sldId id="285" r:id="rId49"/>
    <p:sldId id="286" r:id="rId50"/>
    <p:sldId id="288" r:id="rId51"/>
    <p:sldId id="287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67"/>
  </p:normalViewPr>
  <p:slideViewPr>
    <p:cSldViewPr snapToGrid="0" snapToObjects="1">
      <p:cViewPr varScale="1">
        <p:scale>
          <a:sx n="115" d="100"/>
          <a:sy n="115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5381D8-504F-5F46-B75C-8D2275E21FB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089900" y="5652424"/>
            <a:ext cx="4102100" cy="1143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0D64F-D356-8A4D-8CF7-843DA2742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33137"/>
            <a:ext cx="10572000" cy="2971051"/>
          </a:xfrm>
        </p:spPr>
        <p:txBody>
          <a:bodyPr/>
          <a:lstStyle/>
          <a:p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3C38FB-E795-1C46-9B84-A3990A08D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Инструкция по написанию итогового сочинения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тезисно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-доказательная часть. Во всех остальных случаях выставляется «зачет».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C9A5605-E573-E743-986C-EAE0452DF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3916930"/>
            <a:ext cx="1811965" cy="18622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87177" y="5785667"/>
            <a:ext cx="3704823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bg1"/>
                </a:solidFill>
              </a:rPr>
              <a:t>Ошибки по критерию № 3 «Композиция и логика рассуждения»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000" y="2413338"/>
            <a:ext cx="10571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1) непродуманность структуры и композиции сочинения, логические ошибки;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2) отсутствие смысловых связей между основными частями сочинения, особенно между вступлением и заключением.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 lnSpcReduction="10000"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речевого оформления текста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BAEFBB-C40A-4F4F-85B4-F4D2E84A1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4046656"/>
            <a:ext cx="1811965" cy="18622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87177" y="5827690"/>
            <a:ext cx="3704823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Ошибки по критерию № 4 «Качество письменной речи»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483" y="2005263"/>
            <a:ext cx="112455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1) низкое качество речи и речевые ошибки;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2) ошибки в процессе редактирования, переписывания и проверки сочинения.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Наиболее распространенными речевыми ошибками итоговых сочинений являются: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1) употребление слова в несвойственном ему значении;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2) употребление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иностилевых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слов и выражений, речевые штампы, канцеляризмы;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3) неуместное использование эмоционально окрашенных слов и синтаксических конструкций;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4) немотивированное применение диалектных и просторечных слов и выражений;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5) смешение лексики разных исторических эпох;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6) нарушение лексической сочетаемости;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7) употребление лишнего слова (плеоназм);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8) речевые повторы, т.е. повторение или двойное употребление близких по смыслу слов или синонимов без оправданной необходимости.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позволяет оценить грамотность выпускника.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на 100 слов приходится в сумме более пяти ошибок: грамматических, орфографических, пунктуационных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22EF639-64CA-AF43-BD97-0E40B6D78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3865171"/>
            <a:ext cx="1811965" cy="18622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D004-8F01-3B4E-A803-A5E60C5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ИТОГОВОГО СОЧИНЕНИЯ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4770533" y="2311879"/>
            <a:ext cx="9316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1. Вступление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2. Тезис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3. Связка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4. Аргумент №1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6. Связка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7. Аргумент №2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9. Заключение  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06F795-8994-2D45-8B12-771C93B83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13" y="2622431"/>
            <a:ext cx="3024876" cy="3024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7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ВСТУПЛЕНИЕ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стоит начинать сочинения с «атаки вопросами». (Пр. Что такое верность? Какую роль играет верность в отношениях? Что значит быть по-настоящему верным?) При таком подходе даются общие ответы обо всем и ни о чем. Дайте ответ на вопрос, сформулированный в теме сочинения, этого будет достаточно.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часто используются определения из словаря. Необходимо использовать их с умом. Они должны быть мотивированы темой.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увеличивайте объем вступления. Вступление должно составлять не более 15 % от всего сочинения.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должен быть обозначен проблемный вопрос  (это сама тема) и формулировка ключевого тезиса, который будете доказывать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ЗАКЛЮЧЕНИЕ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rmAutofit fontScale="77500" lnSpcReduction="2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Заключение должно  соответствовать  вступлению / теме / основному тексту сочинения по содержанию.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Перед написанием заключения нужно перечитать вступление, вспомнив проблемы, поставленные в нем, и сделать так, чтобы заключение 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обязательно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перекликалось со вступлением, так как отсутствие связи между вступлением и заключением  является одной из самых распространенных содержательно-композиционных ошибок.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заключении можно: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подвести итог всего рассуждения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использовать уместную цитату, содержащую суть главной мысли сочинения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дать краткий и точный ответ на вопрос темы.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Объем заключения: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не более 15% от всего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СФОРМУЛИРОВАТЬ ТЕЗИС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Формулировка тезиса зависит от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ТЕМЫ сочинения.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сочинения дана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вопроса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это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ответ на вопрос.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метафорического высказывания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это расшифровка высказывания.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цитаты, которую не нужно расшифровывать, 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необходимо пересказать мысль своими словами, расширить ее, распространить.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ТРЕБОВАНИЕ К АРГУМЕНТАЦИИ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Аргумент должен подтверждать тезис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Кол-во аргументов.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Можно использовать 1 аргумент, но в этом случае необходимо дать комплексный анализ произведения в рамках темы. Не следует перегружать сочинение литературными аргументами ни для набора слов, ни для получения хорошей оценки, количество не влияет на оценку, важно качество аргумента.</a:t>
            </a:r>
          </a:p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Качество аргумента.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микровыводы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соответствующие теме и тезису.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7E9B-07A1-4847-AAA4-F95A736A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19716"/>
            <a:ext cx="10571998" cy="970450"/>
          </a:xfrm>
        </p:spPr>
        <p:txBody>
          <a:bodyPr/>
          <a:lstStyle/>
          <a:p>
            <a:r>
              <a:rPr lang="ru-RU" dirty="0"/>
              <a:t>Требование №1: Объем итогового сочинения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B75B9-41B4-5345-BB40-50ABDE64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Рекомендуемое количество слов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 350.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Максимальное количество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сочинении не устанавливается.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в сочинении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менее 250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(в подсчет включаются все слова, в том числе и служебные), то выставляется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1 и «незачет» за работу в целом (такое сочинение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 проверяется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критериям оценивания).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60285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АРГУМЕНТА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1933775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Можно ли утверждать, что время лечит?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ТЕЗИС: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Можно долго спорить о том, лечит время, или нет. Кто-то скажет, лечит. Кто-то скажет, нет, и все они будут правы. Это зависит от раны. Но кое-что оспаривать мы не можем – время учит. И оно является самым лучшим учителем. Время учит нас терпению и терпимости к тем, кто любит нас и кого любим мы, учит нас беречь их и ценить каждую секунду рядом с ними».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АРГУМЕНТ: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романе Льва Николаевича Толстого «Война и мир» Наташа Ростова переживает смерть любимого человека. Она не хочет никого видеть, ни с кем разговаривать, так как считает, что никто не сможет разделить с ней ее горе. Ей не могут помочь ни врачи, ни родные. Выздоровление приносит время. Лишь оно помогло свыкнуться с мыслью о смерти любимого, притупило боль. Вслед за этим к Наташе приходит душевное спокойствие, новая любовь к Пьеру Безухову и счастье. Этот пример ярко иллюстрирует, что время – лучший лекарь для несчастной любви.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26569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«СВЯЗКА» И «МИКРОВЫВОД»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585" y="2449902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Связка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- это переход от одной мысли к другой (от одной части сочинения к другой) Необходимо плавно переходить от тезиса к аргументации, связывая между собой каждое предложение.</a:t>
            </a: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вывод после примера из литературы, в котором будет объяснено,  как именно данный пример подтверждает тезис.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88C71-8671-724F-80EF-81A6C1D9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НАПИСАНИЯ СОЧИНЕНИЯ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9F761B-1908-2A43-88C1-FF9AC5E301BC}"/>
              </a:ext>
            </a:extLst>
          </p:cNvPr>
          <p:cNvSpPr txBox="1"/>
          <p:nvPr/>
        </p:nvSpPr>
        <p:spPr>
          <a:xfrm>
            <a:off x="1230086" y="2460171"/>
            <a:ext cx="90786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1) Прочитайте тему.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2) Вспомните произведения, связанные с темой, подберите аргументы.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3) Напишите тезис и аргументы в черновик.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4) Только потом стоит подумать о вступлении и заключении. Подумайте, как можно ввести тему сочинения, чтобы это не было искусственно.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5) Сформулируйте связки между каждой частью сочинения, прежде чем начнете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писать.</a:t>
            </a:r>
            <a:r>
              <a:rPr lang="ru-RU" dirty="0" err="1"/>
              <a:t>ошибок</a:t>
            </a:r>
            <a:r>
              <a:rPr lang="ru-RU" dirty="0"/>
              <a:t>. 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50128"/>
              </p:ext>
            </p:extLst>
          </p:nvPr>
        </p:nvGraphicFramePr>
        <p:xfrm>
          <a:off x="208547" y="336886"/>
          <a:ext cx="11678653" cy="6384700"/>
        </p:xfrm>
        <a:graphic>
          <a:graphicData uri="http://schemas.openxmlformats.org/drawingml/2006/table">
            <a:tbl>
              <a:tblPr/>
              <a:tblGrid>
                <a:gridCol w="23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8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76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Возможная формулировка темы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Возможные формулировки главной мысли, выводы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Цитаты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Литературный пример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Почему Пушкин назвал опыт сыном ошибок трудных?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Возможен ли опыт без ошибок?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Всякая ли ошибка ведёт к накоплению опыта?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Верно ли, что ошибается тот, кто ничего не делает?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Ошибка по незнанию простительна любому человеку.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Накопить опыт, не делая ошибок, невозможно.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Отрицательный результат - тоже результат.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Каждая ошибка даёт возможность получить опыт. --&gt; Не нужно скрывать ошибки, нужно делать вывод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 сколько нам открытий чудных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Готовит просвещенья дух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 опыт, сын ошибок трудных,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 гений, парадоксов друг,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 случай, бог изобретатель.(</a:t>
                      </a:r>
                      <a:r>
                        <a:rPr lang="ru-RU" sz="15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А.Пушкин</a:t>
                      </a: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Человек, который совершил ошибку и не исправил ее, совершил еще одну ошибку. (Конфуций)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Противник, вскрывающий ваши ошибки, полезнее для вас, чем друг, желающий их скрыть. (Л. да Винчи)Ошибка — не обман. Ошибся, что ушибся — вперед наука.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Обжёгшись на молоке, на воду дует.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 на старуху бывает проруха.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На ошибках учатся. (Русские пословицы)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Л.Н.Толстой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«Война и мир»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В.Распутин</a:t>
                      </a:r>
                      <a:r>
                        <a:rPr lang="ru-RU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«Живи и помни»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Дэниел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Киз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«Цветы для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Элджернона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10659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30808-BA0E-F244-A6A2-447449BE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 ПРИ НАПИСАНИИ ИТОГОВОГО СОЧИНЕНИ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182991-F3AF-AE4E-8A17-AEEC4B1B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7071870" cy="746113"/>
          </a:xfrm>
        </p:spPr>
        <p:txBody>
          <a:bodyPr/>
          <a:lstStyle/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 ЧАСТЬ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24905"/>
            <a:ext cx="11680166" cy="4917057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связок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между содержательными частями сочинения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вступлением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заключением, основной частью сочинения и заключением.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Пропорциональность частей сочинения.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строго следовать теме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сочинения в ходе рассуждения.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композиционно выстраивать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Огромное количество лишней информации во вступлении и заключении.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63944" y="5827691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ОШИБКИ:ЧАСТЬ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3788"/>
            <a:ext cx="12370279" cy="5365630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во вступлении проблемного вопроса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(это сама тема) и формулировки ключевого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тезиса,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который будете доказывать.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Нечеткое формулирование тезисов,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Слабые аргументы.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Необоснованные повторы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одних и тех же мыслей.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Ошибки в делении текста на абзацы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и даже полное отсутствие абзацев.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оперировать абстрактными понятиями.</a:t>
            </a:r>
          </a:p>
          <a:p>
            <a:pPr fontAlgn="base"/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Неразличение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понятий «пример» и «аргумент»,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неумение формулировать на основе примера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соотнесенный с выдвигаемым тезисом.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17606" y="5827690"/>
            <a:ext cx="3874394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6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AB3B7-6258-D64C-A99A-0786EABF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352282"/>
            <a:ext cx="10561418" cy="3067914"/>
          </a:xfrm>
        </p:spPr>
        <p:txBody>
          <a:bodyPr/>
          <a:lstStyle/>
          <a:p>
            <a:r>
              <a:rPr lang="ru-RU" sz="3200" dirty="0"/>
              <a:t>Особенности формулировок тем итогового сочинения для выпускников организаций, реализующих образовательные программы среднего (полного) общего образования в </a:t>
            </a:r>
            <a:r>
              <a:rPr lang="ru-RU" sz="3200" dirty="0" smtClean="0"/>
              <a:t>2020-2021 </a:t>
            </a:r>
            <a:r>
              <a:rPr lang="ru-RU" sz="3200" dirty="0"/>
              <a:t>учебном году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907628" y="5512158"/>
            <a:ext cx="4284371" cy="1081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9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dirty="0" smtClean="0"/>
              <a:t> </a:t>
            </a:r>
            <a:r>
              <a:rPr lang="ru-RU" sz="4800" dirty="0"/>
              <a:t>Дружба 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3305" y="2672064"/>
            <a:ext cx="119453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Направление нацеливает на рассуждение о ценности человеческой дружбы, о путях достижения взаимопонимания между отдельными людьми, Направление нацеливает на рассуждение о ценности человеческой дружбы, о путях достижения взаимопонимания между отдельными людьми, их сообществами и даже целыми народами. Содержание многих литературных произведений связано с теплотой человеческих отношений, с изображением человека, способного на самопожертвование ради своего друга, умеющего ценить дружбу, преодолевать конфликты, ставить интересы другого человека выше своих. их сообществами и даже целыми народами. Содержание многих литературных произведений связано с теплотой человеческих отношений, с изображением человека, способного на самопожертвование ради своего друга, умеющего ценить дружбу, преодолевать конфликты, ставить интересы другого человека выше своих.</a:t>
            </a:r>
          </a:p>
        </p:txBody>
      </p:sp>
    </p:spTree>
    <p:extLst>
      <p:ext uri="{BB962C8B-B14F-4D97-AF65-F5344CB8AC3E}">
        <p14:creationId xmlns:p14="http://schemas.microsoft.com/office/powerpoint/2010/main" val="1412664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темы сочинений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1064" y="2295152"/>
            <a:ext cx="11239511" cy="369331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b="1" dirty="0"/>
              <a:t>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Верно ли, что без истинной дружбы жизнь — ничто?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Можно ли прожить жизнь, не имея друзей?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мире нет ничего лучше и приятнее дружбы: исключить из жизни дружбу — все равно что лишить мир солнечного света (Цицерон).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Можно ли любить друзей за их недостатки?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Согласны ли с высказыванием «И друзей, и недругов нужно судить равной мерой «(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Менандр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Благородным поведением можно завоевать даже врага.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бойтесь врагов, нападающих на вас. Бойтесь друзей, льстящих вам!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Нельзя пожать друг другу руки со сжатыми кулаками.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бывает плохих наций — бывают плохие люди…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Если вчерашний друг стал врагом: значит он никогда другом и не был…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Настоящая дружба основана на общих взглядах, а не на общих врагах.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0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7E9B-07A1-4847-AAA4-F95A736A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19716"/>
            <a:ext cx="10571998" cy="970450"/>
          </a:xfrm>
        </p:spPr>
        <p:txBody>
          <a:bodyPr/>
          <a:lstStyle/>
          <a:p>
            <a:r>
              <a:rPr lang="ru-RU" dirty="0"/>
              <a:t>Требование №2: «Самостоятельность написания итогового сочинения»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B75B9-41B4-5345-BB40-50ABDE64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8713" y="2363638"/>
            <a:ext cx="10723430" cy="4175185"/>
          </a:xfrm>
        </p:spPr>
        <p:txBody>
          <a:bodyPr vert="horz">
            <a:normAutofit fontScale="92500" lnSpcReduction="20000"/>
          </a:bodyPr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Итоговое сочинение выполняется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самостоятельно. 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Допускается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прямое или косвенное цитирование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с обязательной ссылкой на источник (ссылка дается в свободной форме). </a:t>
            </a: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Объем цитирования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должен превышать объем собственного текста участника.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Если сочинение признано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несамостоятельным,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то выставляется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2 и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 работу в целом (такое сочинение не проверяется по критериям оценивания).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25814" y="5827690"/>
            <a:ext cx="366618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321972"/>
            <a:ext cx="10571998" cy="1417638"/>
          </a:xfrm>
        </p:spPr>
        <p:txBody>
          <a:bodyPr/>
          <a:lstStyle/>
          <a:p>
            <a:r>
              <a:rPr lang="ru-RU" sz="3200" dirty="0"/>
              <a:t>КАКИЕ КНИГИ НАДО ОБЯЗАТЕЛЬНО ПРОЧИТАТЬ ПРИ ПОДГОТОВКЕ К ЭТОМУ НАПРАВЛЕНИЮ: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3777" y="2551837"/>
            <a:ext cx="81702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Л.Н.Толстой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«Война и мир»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А.С.Пушкин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«Капитанская дочка»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И.С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Тургенев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«Отцы и дети»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М.Шолохов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«Тихий Дон»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В.Л.Кондратьев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«Сашка»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 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В.Г.Короленко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«Дети подземелья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М.Ю. Лермонтов «Герой нашего времени»,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Э.М. Ремарк «Три товарища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»,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В.А. Каверин «Два капитана»</a:t>
            </a:r>
            <a:endParaRPr lang="ru-RU" b="1" i="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876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/>
              <a:t>Семья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4073" y="2219497"/>
            <a:ext cx="114632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Институт семьи традиционно считается ведущим в становлении характера и личности ребенка. Те знания, умения, навыки, поведение, которые преобладают в семье, впоследствии переносятся во взрослую жизнь уже сформировавшегося гражданина. Семья может выступать и в качестве положительного фактора воспитания, и отрицательного. Данное направление предполагает рассуждение о семейных ценностях, традициях, о преемственности поколений. Многие писатели в своих произведениях показывают, что семья является фундаментом в формировании личности будущего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2710343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Примерные темы сочинений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63944" y="5869181"/>
            <a:ext cx="3928056" cy="6568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2881" y="2260988"/>
            <a:ext cx="11546378" cy="3959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Все счастливые семьи похожи друг на друга, каждая несчастливая семья несчастна по-своему. Л. Толстой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нравственного человека семейные отношения сложны, у безнравственного — все гладко. Л. Толстой 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Родства и дружбы сила велика. Эсхил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Тот, кто не может наставить к добру своих домашних, не может учиться сам. Конфуций (Кун-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цзы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Взять город приступом, выслать посольство, царствовать над народом — все это блестящие деяния. Смеяться, любить и кротко обращаться со своей семьей, не противоречить самому себе— это нечто более редкое, более сложное и менее заметное для окружающих. Мишель де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Монтен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Семейные интересы почти всегда губят интересы общественные.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Фрэнсис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Бэкон Каждая ворона считает своего птенца самым прекрасным на свете. Роберт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Бертон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Даже самая прочная семья — не прочнее карточного домика. Джордж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Савил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Галифакс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Семейное счастье — предел самых честолюбивых помыслов.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Сэмюэл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Джонсон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Семья, которая знает лишь родственные узы, легко превращается в клубок змей.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Эмманюэль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Мунье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Что нужно для   счастья? Тихая семейная жизнь…с   возможностью    делать добро людям.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Л.Н.Толстой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76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Примерные темы сочинений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9382" y="2153841"/>
            <a:ext cx="11234057" cy="392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Те, кто не любит своих ближних, живут бесплодной жизнью и готовят себе к старости жалкое пристанище. Перси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Биши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Шелли 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Природа, создав людей такими, каковы они есть, даровала им великое утешение от многих зол, наделив их семьей и родиной. Уго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Фосколо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Семья — это кристалл общества. Виктор Мари Гюго 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Семья всегда будет основой общества. Оноре де Бальзак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Семья — основная ячейка любого общества и любой цивилизации. Рабиндранат Тагор 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семейной жизни главное — терпение… Любовь продолжаться долго не может. Антон Павлович Чехов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 семейной жизни самый важный винт — это любовь… Антон Павлович Чехов Семья — это общество в миниатюре, от целостности которого зависит безопасность всего большого человеческого общества. Феликс Адлер</a:t>
            </a:r>
            <a:endParaRPr lang="ru-RU" sz="14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63944" y="5869181"/>
            <a:ext cx="3928056" cy="6568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281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33" y="0"/>
            <a:ext cx="10571998" cy="1687133"/>
          </a:xfrm>
        </p:spPr>
        <p:txBody>
          <a:bodyPr/>
          <a:lstStyle/>
          <a:p>
            <a:r>
              <a:rPr lang="ru-RU" sz="3200" dirty="0" smtClean="0"/>
              <a:t>КАКИЕ КНИГИ НАДО ОБЯЗАТЕЛЬНО ПРОЧИТАТЬ ПРИ ПОДГОТОВКЕ К ЭТОМУ НАПРАВЛЕНИЮ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8333" y="2136339"/>
            <a:ext cx="84756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«Слово о полку Игореве»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«Повесть о Петре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Февронии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Муромских»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«Недоросль»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Д.И.Фонвизин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«Евгений Онегин»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А.С.Пушкин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«Капитанская дочка»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А.С.Пушкин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«Герой нашего времени»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М.Ю.Лермонтов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«Гроза»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А.Н.Островский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«Отцы и дети»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И.С.Тургенев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«Война и мир»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Л.Н.Толстой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«Вишневый сад»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А.П.Чехов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00811" y="5843804"/>
            <a:ext cx="3928056" cy="6568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262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 и история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0913" y="2445225"/>
            <a:ext cx="111015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Многие русские писатели создавали произведения на исторические темы. В их творчестве довольно часто встречаются образы различных исторических деятелей. Художники слова нередко воспроизводили в своих произведениях важные исторические события. В первую очередь такой интерес к прошлому объясняется любовью к своей стране, народу, желанием сохранить историю и донести ее до следующих поколений. В далеком прошлом писатели пытались найти ответы на вопросы, которые задавала настоящая эпоха.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494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Примерные темы сочинений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4691" y="2417356"/>
            <a:ext cx="11704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Чему нас учат культурные достижения предков?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Роль личности в истории.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Почему нельзя забывать об уроках Великой Отечественной войны?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Какие исторические события сильнее всего повлияли на ход истории?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Какие произведения входят в анналы классики?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Нужно ли современному человеку ходить в музеи?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 вы понимаете высказывание Ф. Абрамова: «Народ умирает, когда становится населением. А населением он становится тогда, когда забывает свою историю»?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Каковы источники формирования исторической памяти?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Почему в мирное время не угасает память о военном прошлом?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Согласны ли вы с тем, что культура – это память человечества?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Почему важно помнить прошлое?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Какова роль исторических памятников в жизни общества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973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Примерные темы сочинений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9092" y="2243024"/>
            <a:ext cx="11359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3863" y="2249040"/>
            <a:ext cx="116296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Какую роль играют музеи в сохранении исторического наследия?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Согласны ли вы со словами А.С. Пушкина: «Гордиться славою своих предков не только можно, но и должно…»?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Что дают человеку уроки прошлого?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Кого можно назвать великим учителем человечества?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Согласны ли вы с утверждением: «Отношение к прошлому формирует собственный национальный облик»?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Какая историческая эпоха Вам особенно интересна и почему?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Как судьба человека связана с историей народа?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чего нужно хранить обычаи и традиции?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Какие подвиги никогда не забудутся?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 каких людях говорят: «они изменили мир»?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Какие люди остаются в истории?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Никто не забыт, ничто не забыто.</a:t>
            </a:r>
          </a:p>
        </p:txBody>
      </p:sp>
    </p:spTree>
    <p:extLst>
      <p:ext uri="{BB962C8B-B14F-4D97-AF65-F5344CB8AC3E}">
        <p14:creationId xmlns:p14="http://schemas.microsoft.com/office/powerpoint/2010/main" val="34635337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8516" y="2242083"/>
            <a:ext cx="11340199" cy="440120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«Слово о полку Игореве»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А.С. Пушкин «Моцарт и Сальери», «Капитанская дочка», «Борис Годунов»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Н. Островский «Как закалялась сталь»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Л.Н. Толстой «Война и мир», «Хаджи-Мурат»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А.Н. Толстой «Петр I»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М.А. Булгаков «Мастер и Маргарита», «Белая гвардия»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Л. Пантелеев, Г. Белых «Республика ШКИД»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В.А. Каверин «Два капитана», «Открытая книга»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В.Д. Дудинцев «Белые одежды»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В.А. Обручев «Земля Санникова»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В.С.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Гроссман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«Жизнь и судьба» «Мама»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А.П. Платонов «Котлован», «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Чевенгур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К.Д. Воробьев «Убиты под Москвой»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Г.Я. Бакланов «Навеки - девятнадцатилетние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16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2930" y="2318473"/>
            <a:ext cx="108990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Б.Л. Васильев «Экспонат № … », «А зори здесь тихие», «Вещий Олег»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В.П. Астафьев «Фотография, на которой меня нет».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В.Г. Распутин «Последний срок», «Прощание с Матерой», «Живи и помни»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М.А. Шолохов «Они сражались за родину», «Поднятая целина» «Тихий Дон»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К.М. Симонов «Живые и мертвые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В.П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 Некрасов «В окопах Сталинграда»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Ю.В. Бондарев «Батальоны просят огня», «Горячий снег»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Б.Н. Полевой «Повесть о настоящем человеке»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Ф.А. Абрамов «Братья и сестры»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В.В. Быков «Обелиск»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Е.И. Замятин «Мы»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А.Н. Рыбаков «Дети Арбата»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А.И. Солженицын «Архипелаг «ГУЛАГ», «В круге первом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6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D004-8F01-3B4E-A803-A5E60C5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КРИТЕРИИ ИТОГОВОГО СОЧИНЕНИЯ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5072333" y="2025908"/>
            <a:ext cx="7654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06F795-8994-2D45-8B12-771C93B83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13" y="2622431"/>
            <a:ext cx="3024876" cy="3024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Опыт и </a:t>
            </a:r>
            <a:r>
              <a:rPr lang="ru-RU" dirty="0" smtClean="0"/>
              <a:t>ошибки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2261" y="2178178"/>
            <a:ext cx="11330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рамках направления возможны рассуждения о ценности духовного и практического опыта отдельной личности, народа, человечества в целом, о цене ошибок на пути познания мира, обретения жизненного опыта. Литература часто заставляет задуматься о взаимосвязи опыта и ошибок: об опыте, предотвращающем ошибки, об ошибках, без которых невозможно движение по жизненному пути, и об ошибках непоправимых, трагических. Это направление ориентирует учащихся на рассуждения о важности знаний, умений и навыков, приобретенных в практической деятельности, и о значении тех выводов, которые мы делаем в результате совершенных ошибок. </a:t>
            </a:r>
          </a:p>
        </p:txBody>
      </p:sp>
    </p:spTree>
    <p:extLst>
      <p:ext uri="{BB962C8B-B14F-4D97-AF65-F5344CB8AC3E}">
        <p14:creationId xmlns:p14="http://schemas.microsoft.com/office/powerpoint/2010/main" val="42938048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Примерные темы сочинений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63944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9956" y="2249417"/>
            <a:ext cx="108730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Всегда ли неопытность ведёт к беде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Источник нашей мудрости — наш опыт.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Ошибка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одного — урок другому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Опыт — самый лучший учитель, только плата за обучение слишком велика.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Опыт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учит только тех, кто на нем учится.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Опыт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позволяет нам распознать ошибку каждый раз, когда мы ее повторяем.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Мудрость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людей измеряется не их опытом, а их способностью к опыту.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большинства из нас опыт — это кормовые огни корабля, которые освещают лишь пройденный путь.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Ошибки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– обычный мост между опытом и мудростью.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Самая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плохая черта, которая есть во всех людях — это забывать о всех хороших поступках после одной ошибки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Всегда ли нужно признавать собственные ошибки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Могут ли ошибаться мудрецы?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Никогда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не ошибается тот, кто ничего не делает.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Все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люди ошибаются, но великие люди сознаются в ошибках.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Самая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большая ошибка - пытаться быть приятнее, чем ты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есть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147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0659" y="5596667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5018" y="1997839"/>
            <a:ext cx="105405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Слово о полку Игореве»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А.С.Грибоедов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 Горе от ума»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Л.Н.Толстой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 Война и мир»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Ф.М.Достоевский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 Преступление и наказание»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М.Е.Салтыков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-Щедрин « Господа Головлёвы»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И.А.Бунин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 Господин из Сан-Франциско»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В.Г.Короленко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 Без языка»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А.М.Горький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«Старуха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Изергиль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К.Г.Паустовский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«Телеграмма»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А.А.Бек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«Волоколамское шоссе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Джек Лондон «Мартин Иден»,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А.П. Чехов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Ионыч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»,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М.А. Шолохов «Тихий Дон»,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Генри Марш «Не навреди».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08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Разговор с собой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6007" y="2208750"/>
            <a:ext cx="115297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Названное направление побуждает к размышлению о том, что значит «быть самим собой». Данная тематика связана с вопросами, которые человек задает сам себе, об опасности внутреннего разлада, о работе совести и поисках смысла жизни. Темы этого направления нацеливают на самоанализ, осмысление опыта других людей (или поступков литературных героев), стремящихся понять себя. Темы позволяют задуматься о сильных и слабых сторонах собственной личности, о ценности и уникальности своего внутреннего мира, о необходимости самопознания и самосовершенствования. Раскрывая тему, можно обратиться к художественной, психологической, философской литературе, мемуарам, дневникам и публицистике.</a:t>
            </a:r>
          </a:p>
        </p:txBody>
      </p:sp>
    </p:spTree>
    <p:extLst>
      <p:ext uri="{BB962C8B-B14F-4D97-AF65-F5344CB8AC3E}">
        <p14:creationId xmlns:p14="http://schemas.microsoft.com/office/powerpoint/2010/main" val="5792129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темы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751972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2261" y="1950190"/>
            <a:ext cx="110476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Что значит быть самим собой?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 чем состоит опасность душевного разлада?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Как узнать о сильных и слабых сторонах собственной личности?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Что помогает человеку совершенствовать себя?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Как найти "свой путь"?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Что значит быть честным с самим собой?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Как вы понимаете словосочетание «внутренний голос»?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Важно ли быть в гармонии с собой?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Может ли литература помочь человеку понять себя?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Какие вопросы задает человек самому себе?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Трудно ли быть самим собой?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Помогает ли любовь понять себя?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Когда просыпается внутренний голос?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Что помогает человеку найти свой путь?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Как искусство помогает человеку понять себя?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Можно ли жить без цели?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Что значит идти путём самосовершенствования?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Чем опасно бессмысленное существование?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Что помогает человеку лучше понять себя?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 чему приводит душевный разлад?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Почему важно правильно оценивать себя и свои поступки?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Для чего человеку нужна совесть?</a:t>
            </a:r>
          </a:p>
        </p:txBody>
      </p:sp>
    </p:spTree>
    <p:extLst>
      <p:ext uri="{BB962C8B-B14F-4D97-AF65-F5344CB8AC3E}">
        <p14:creationId xmlns:p14="http://schemas.microsoft.com/office/powerpoint/2010/main" val="1344741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447" y="1794080"/>
            <a:ext cx="11172305" cy="438581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dirty="0"/>
              <a:t>•	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А.С. Пушкин «Евгений Онегин», Капитанская дочка»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М.Ю. Лермонтов «Герой нашего времени», «Мцыри»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Л.Н. Толстой «Война и мир», «Детство. Отрочество. Юность», «Анна Каренина»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Ф.М. Достоевский «Подросток», «Преступление и наказание», «Идиот», «Братья Карамазовы», «Слабое сердце», «Записки из подполья», «Сон смешного человека»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И.С. Тургенев «Дневник лишнего человека», «Отцы и дети»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А.И. Куприн «Гранатовый браслет», «Поединок», «Молох»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А.П. Чехов «Черный монах»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И.А. Гончаров «Обломов»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И.А. Бунин «Солнечный удар»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М. Горький «На дне</a:t>
            </a:r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•	М.А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. Булгаков «Мастер и Маргарита»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С. Есенин «Черный человек»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Б.Л. Пастернак «Доктор Живаго»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М. А. Шолохов «Тихий Дон»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А.П. Платонов «Котлован»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Ю. Трифонов «Московские повести»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В.В. Набоков «Защита Лужина»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Н. Бердяев «Самопознание»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Е. Замятин «Мы»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Г. Бакланов «Навеки-девятнадцатилетние»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В.С. </a:t>
            </a:r>
            <a:r>
              <a:rPr lang="ru-RU" sz="900" dirty="0" err="1">
                <a:solidFill>
                  <a:schemeClr val="accent1">
                    <a:lumMod val="50000"/>
                  </a:schemeClr>
                </a:solidFill>
              </a:rPr>
              <a:t>Гроссман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 «Авель (Шестое августа)»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М. Зощенко «Перед восходом солнца», «Повесть о разуме»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В.К. </a:t>
            </a:r>
            <a:r>
              <a:rPr lang="ru-RU" sz="900" dirty="0" err="1">
                <a:solidFill>
                  <a:schemeClr val="accent1">
                    <a:lumMod val="50000"/>
                  </a:schemeClr>
                </a:solidFill>
              </a:rPr>
              <a:t>Железников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 «Чучело»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А. Вампилов «Утиная охота»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Ф. Абрамов «Разговор с самим собой»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А.В. Иванов «Географ глобус пропил»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А.Н. Варламов «Лох»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Е. Гришковец «Рубашка»</a:t>
            </a:r>
          </a:p>
          <a:p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•	М. Петросян «Дом, в котором </a:t>
            </a:r>
          </a:p>
        </p:txBody>
      </p:sp>
    </p:spTree>
    <p:extLst>
      <p:ext uri="{BB962C8B-B14F-4D97-AF65-F5344CB8AC3E}">
        <p14:creationId xmlns:p14="http://schemas.microsoft.com/office/powerpoint/2010/main" val="19252296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1: ВСТУПЛЕНИЕ И ТЕЗИС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638582" y="2173856"/>
            <a:ext cx="11473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Во мне два я, два полюса планеты, два разных человека, два разных врага»: В каком случае возникает конфликт человека с самим собой?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 жизни человек часто сталкивается с людьми, чье мнение идет наперекор его собственному. Он сталкивается с вещами, которые противоречат его принципам, его видению мира. На основе этого, как правило, возникает конфликт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Конфликт – это столкновение противоположных взглядов действующих лиц. Не прилагая особых усилий, можно разглядеть конфликт между двумя людьми, между человеком и обществом, между разными слоями общества, между человеком и природой. Но, возможен ли конфликт человека с самим собой? Если возможен, то, что он из себя представляет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У каждого человека своя точка зрения, в мире нет абсолютно одинаково мыслящих людей. У каждого человека свои сформировавшиеся принципы, жизненная позиция, представление о жизни. Конфликт человека с самим собой возникает тогда, когда появляется нечто, противоречащее его принципам. Как правило, внутренний конфликт – это столкновение разума и сердца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382436" y="2292562"/>
            <a:ext cx="116772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Рассмотреть конфликт человека с самим собой можно в произведении Ивана Сергеевича Тургенева «Отцы и дети». Главный герой романа Евгений Васильевич Базаров был нигилистом. Он отрицал общепринятые ценности, идеалы, так же он отрицал все возможные отношения. Отрицает Базаров и любовь. Если для многих любовь – это возвышенное необъяснимое чувство, то для Базарова все просто и объяснимо. «Мы физиологи, знаем, какие это отношения» - говорит он Аркадию Кирсанову. Но неожиданно для самого себя он влюбляется в Анну Одинцову. На фоне этой любви в герое развивается внутренний конфликт. Конфликт разума и сердца, ведь, она противоречит и его принципам, и представлениям о жизни. Но любовь заставляет Евгения Васильевича, принципиального человека, усомниться в своих принципах и посмотреть на жизнь иначе. Но нельзя сказать, что сердце одолело разум, потому что Базаров не отступил от своих принципов. В итоге герой умирает от болезни.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1672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2 И ЗАКЛЮЧЕНИЕ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382436" y="2074414"/>
            <a:ext cx="11677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Так же конфликт человека с самим собой можно проследить в Катерине: главной героини пьесы «Гроза», которую написал Александр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Николаевич Островский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Катерина, будучи замужней, но несчастной в браке, влюбляется в Бориса. Из-за мужа она пытается подавить свою любовь, но вскоре дает ей волю, не сумев удержать внутри себя. В этой пьесе, подобно роману Ивана Сергеевича Тургенева, внутренний конфликт развивается на фоне любви. Катерина понимала, что измена – это грех. Она изо всех сил пыталась с ней бороться, но это ей не удалось.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Таким образом, мы видим, что конфликт человека с самим собой возможен. И он возникает, когда принципиальный человек сталкивается с чем-то, что противоречит его принципам, и сердце отказывается принимать правила, которые были установлены разумом.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1672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B3480-7966-6140-9FAC-CB7BBE70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УНИВЕРСАЛЬНЫЙ СПИСОК ЛИТЕРАТУРЫ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6EEC2B-EEBC-314B-B118-3644CFA99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0662" y="1806023"/>
            <a:ext cx="4884164" cy="47876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РУССКАЯ ЛИТЕРАТУРА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F9C170-35A3-674B-BA58-7A540252B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910" y="2463006"/>
            <a:ext cx="9300637" cy="4394994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"Война и мир" Л.Н. Толстой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"Капитанская дочка", "Евгений Онегин" А.С. Пушкин 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"Горе от ума" А.С. Грибоедов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"Мцыри", "Герой нашего времени" М.Ю. Лермонтов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"Шинель", "Мертвые души" Н.В. Гоголь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"Отцы и дети" И.С. Тургенев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"Премудрый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пискарь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 М.Е. Салтыков-Щедрин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"Обломов" И.А. Гончаров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"Преступление и наказание" Ф.М. Достоевский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"На дне" М. Горький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"Гроза" А.Н. Островский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"Судьба человека" М.А. Шолохов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"Мастер и Маргарита" М.А. Булгаков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"Матренин двор" А.И. Солженицын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"Студент", "Ионыч", "Человек в футляре", "Дама с собачкой", "Смерть чиновника", "Хамелеон", "Вишневый сад"  А.П. Чехов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"Господин из Сан-Франциско" И.А. Бунин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"И дольше века длится день" Ч.Т. Айтматов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"Уроки французского" В.Г. Распутин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"Обелиск" В.В. Быков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"Недоросль" Д.И. Фонвизин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"Мы" Е.И. Замятин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"Чучело" В.К.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Железников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BA6EFF-A104-914E-A8C5-523A9DD22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84826" y="2249319"/>
            <a:ext cx="5086662" cy="460158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63944" y="5827691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содержания сочинения.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только в случае, если сочинение не соответствует теме или в нем не прослеживается конкретной цели высказывания, то есть коммуникативного замысла. Во всех остальных случаях выставляется «зачет».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6282" y="2560953"/>
            <a:ext cx="4241270" cy="127303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endParaRPr lang="ru-RU" sz="28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1028434-455C-DF4D-B0B5-3A571A9AF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93" y="3833843"/>
            <a:ext cx="1972419" cy="20272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63944" y="5814812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00038" y="1943568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ЗАРУБЕЖНАЯ ЛИТЕРАТУРА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3639" y="2527479"/>
            <a:ext cx="111144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"Гарри Поттер" Дж. Роулинг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"Маленький принц"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А.де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Сент-Экзюпери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"1984" Дж. Оруэлл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"Портрет Дориана Грея" О. Уайльд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"451 градус по Фаренгейту" Р.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Брэдбери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"Мартин Иден" Дж. Лондон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"Три товарища" Э.М. Ремарк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"Ромео и Джульетта" У. Шекспир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"Облачный атлас Д. Митчелл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Рассказы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О.Генри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32620" y="2312900"/>
            <a:ext cx="50871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Трилогия желания Т. Драйзер</a:t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"Большие надежды" Ч. Диккенс</a:t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"Ярмарка тщеславия" У. Теккерей</a:t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"Повелитель мух" У. </a:t>
            </a:r>
            <a:r>
              <a:rPr lang="ru-RU" dirty="0" err="1">
                <a:solidFill>
                  <a:srgbClr val="5FC7BC">
                    <a:lumMod val="50000"/>
                  </a:srgbClr>
                </a:solidFill>
              </a:rPr>
              <a:t>Голдинг</a:t>
            </a: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/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"Позитронный человек" А. Азимов</a:t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</a:t>
            </a:r>
            <a:r>
              <a:rPr lang="ru-RU" dirty="0" err="1">
                <a:solidFill>
                  <a:srgbClr val="5FC7BC">
                    <a:lumMod val="50000"/>
                  </a:srgbClr>
                </a:solidFill>
              </a:rPr>
              <a:t>Форрест</a:t>
            </a: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5FC7BC">
                    <a:lumMod val="50000"/>
                  </a:srgbClr>
                </a:solidFill>
              </a:rPr>
              <a:t>Гамп</a:t>
            </a: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 У. Грум</a:t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"Убить пересмешника" Х. Ли</a:t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"Цветы для </a:t>
            </a:r>
            <a:r>
              <a:rPr lang="ru-RU" dirty="0" err="1">
                <a:solidFill>
                  <a:srgbClr val="5FC7BC">
                    <a:lumMod val="50000"/>
                  </a:srgbClr>
                </a:solidFill>
              </a:rPr>
              <a:t>Элжернона</a:t>
            </a: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 Д. </a:t>
            </a:r>
            <a:r>
              <a:rPr lang="ru-RU" dirty="0" err="1">
                <a:solidFill>
                  <a:srgbClr val="5FC7BC">
                    <a:lumMod val="50000"/>
                  </a:srgbClr>
                </a:solidFill>
              </a:rPr>
              <a:t>Киз</a:t>
            </a: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/>
            </a:r>
            <a:br>
              <a:rPr lang="ru-RU" dirty="0">
                <a:solidFill>
                  <a:srgbClr val="5FC7BC">
                    <a:lumMod val="50000"/>
                  </a:srgbClr>
                </a:solidFill>
              </a:rPr>
            </a:br>
            <a:r>
              <a:rPr lang="ru-RU" dirty="0">
                <a:solidFill>
                  <a:srgbClr val="5FC7BC">
                    <a:lumMod val="50000"/>
                  </a:srgbClr>
                </a:solidFill>
              </a:rPr>
              <a:t>"Колыбель для кошки" К. Воннегут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63944" y="5827691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8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BC47-062A-A145-BB93-073825633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63944" y="5827691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Ошибки по критерию № 1 «Соответствие теме»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546" y="2321005"/>
            <a:ext cx="114701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непонимание формулировки темы и недостаточное внимание к ракурсу постановки вопроса (в сочинениях школьники часто расширяли содержание работы до уровня тематического направления, размышляли о войне, времени, доме, любви, чести и бесчестии, опыте и ошибках и т.п. без учета конкретного аспекта рассуждений, заявленного в теме);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2) неумение выявить ключевые слова в формулировке вопроса, чтобы направить свои рассуждения в правильное русло и не уйти от темы сочинения;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3) нечеткое понимание терминов или нравственно-психологических понятий в формулировке избранной темы.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63944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 fontScale="92500" lnSpcReduction="20000"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Участник должен строить рассуждение, привлекая для аргументации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 менее одного произведения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 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   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0F1448-ADED-6C41-B16A-063E0B27A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4157663"/>
            <a:ext cx="1811965" cy="18622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63944" y="5827690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9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bg1"/>
                </a:solidFill>
              </a:rPr>
              <a:t>Ошибки по критерию № 2 «Аргументация. Привлечение литературного материала»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3137" y="2454442"/>
            <a:ext cx="109488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1) неумение сформулировать главную мысль сочинения и последовательно доказать ее в основной части высказывания;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2) неудачный подбор литературного материала для аргументации своих мыслей, его неумелое включение в работу;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3) искажение литературных текстов и фактические ошибки.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44243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привлечения литературного материала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0000" y="2184401"/>
            <a:ext cx="10563285" cy="4280567"/>
          </a:xfrm>
        </p:spPr>
        <p:txBody>
          <a:bodyPr vert="horz">
            <a:normAutofit/>
          </a:bodyPr>
          <a:lstStyle/>
          <a:p>
            <a:endParaRPr lang="ru-RU" sz="23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комментированный пересказ содержания литературного произведения </a:t>
            </a:r>
          </a:p>
          <a:p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актуализация проблематики литературного произведения </a:t>
            </a:r>
          </a:p>
          <a:p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аспектная характеристика литературного героя </a:t>
            </a:r>
          </a:p>
          <a:p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обращение к системе образов произведения </a:t>
            </a:r>
          </a:p>
          <a:p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сопоставление фрагментов и героев разных произведений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0659" y="5512159"/>
            <a:ext cx="3928056" cy="1030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Пользовательские 10">
      <a:dk1>
        <a:srgbClr val="FAFAFA"/>
      </a:dk1>
      <a:lt1>
        <a:srgbClr val="FFFFFF"/>
      </a:lt1>
      <a:dk2>
        <a:srgbClr val="FAFAFA"/>
      </a:dk2>
      <a:lt2>
        <a:srgbClr val="636363"/>
      </a:lt2>
      <a:accent1>
        <a:srgbClr val="5FC7BC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754</TotalTime>
  <Words>3334</Words>
  <Application>Microsoft Office PowerPoint</Application>
  <PresentationFormat>Широкоэкранный</PresentationFormat>
  <Paragraphs>375</Paragraphs>
  <Slides>51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7" baseType="lpstr">
      <vt:lpstr>Arial</vt:lpstr>
      <vt:lpstr>Calibri</vt:lpstr>
      <vt:lpstr>Century Gothic</vt:lpstr>
      <vt:lpstr>Times New Roman</vt:lpstr>
      <vt:lpstr>Wingdings 2</vt:lpstr>
      <vt:lpstr>Цитаты</vt:lpstr>
      <vt:lpstr>итоговое сочинение</vt:lpstr>
      <vt:lpstr>Требование №1: Объем итогового сочинения</vt:lpstr>
      <vt:lpstr>Требование №2: «Самостоятельность написания итогового сочинения»</vt:lpstr>
      <vt:lpstr>КРИТЕРИИ ИТОГОВОГО СОЧИНЕНИЯ</vt:lpstr>
      <vt:lpstr>Критерий №1</vt:lpstr>
      <vt:lpstr>Ошибки по критерию № 1 «Соответствие теме» </vt:lpstr>
      <vt:lpstr>Критерий №2</vt:lpstr>
      <vt:lpstr>Ошибки по критерию № 2 «Аргументация. Привлечение литературного материала» </vt:lpstr>
      <vt:lpstr>Способы привлечения литературного материала</vt:lpstr>
      <vt:lpstr>Критерий №3</vt:lpstr>
      <vt:lpstr>Ошибки по критерию № 3 «Композиция и логика рассуждения»</vt:lpstr>
      <vt:lpstr>Критерий №4</vt:lpstr>
      <vt:lpstr>Ошибки по критерию № 4 «Качество письменной речи»</vt:lpstr>
      <vt:lpstr>Критерий №5</vt:lpstr>
      <vt:lpstr>ПЛАН ИТОГОВОГО СОЧИНЕНИЯ</vt:lpstr>
      <vt:lpstr>КАК ПИСАТЬ ВСТУПЛЕНИЕ</vt:lpstr>
      <vt:lpstr>КАК ПИСАТЬ ЗАКЛЮЧЕНИЕ</vt:lpstr>
      <vt:lpstr>КАК СФОРМУЛИРОВАТЬ ТЕЗИС</vt:lpstr>
      <vt:lpstr>ТРЕБОВАНИЕ К АРГУМЕНТАЦИИ</vt:lpstr>
      <vt:lpstr>ОБРАЗЕЦ АРГУМЕНТА</vt:lpstr>
      <vt:lpstr>ЧТО ТАКОЕ «СВЯЗКА» И «МИКРОВЫВОД»</vt:lpstr>
      <vt:lpstr>АЛГОРИТМ НАПИСАНИЯ СОЧИНЕНИЯ</vt:lpstr>
      <vt:lpstr>Презентация PowerPoint</vt:lpstr>
      <vt:lpstr>ТИПИЧНЫЕ ОШИБКИ ПРИ НАПИСАНИИ ИТОГОВОГО СОЧИНЕНИ</vt:lpstr>
      <vt:lpstr>ТИПИЧНЫЕ ОШИБКИ: ЧАСТЬ 1</vt:lpstr>
      <vt:lpstr>ТИПИЧНЫЕ ОШИБКИ:ЧАСТЬ 2</vt:lpstr>
      <vt:lpstr>Особенности формулировок тем итогового сочинения для выпускников организаций, реализующих образовательные программы среднего (полного) общего образования в 2020-2021 учебном году</vt:lpstr>
      <vt:lpstr>  Дружба  </vt:lpstr>
      <vt:lpstr>Примерные темы сочинений</vt:lpstr>
      <vt:lpstr>КАКИЕ КНИГИ НАДО ОБЯЗАТЕЛЬНО ПРОЧИТАТЬ ПРИ ПОДГОТОВКЕ К ЭТОМУ НАПРАВЛЕНИЮ: </vt:lpstr>
      <vt:lpstr>  Семья</vt:lpstr>
      <vt:lpstr>Примерные темы сочинений</vt:lpstr>
      <vt:lpstr>Примерные темы сочинений</vt:lpstr>
      <vt:lpstr>КАКИЕ КНИГИ НАДО ОБЯЗАТЕЛЬНО ПРОЧИТАТЬ ПРИ ПОДГОТОВКЕ К ЭТОМУ НАПРАВЛЕНИЮ:</vt:lpstr>
      <vt:lpstr>Литература и история</vt:lpstr>
      <vt:lpstr>Примерные темы сочинений</vt:lpstr>
      <vt:lpstr>Примерные темы сочинений</vt:lpstr>
      <vt:lpstr>Список литературы</vt:lpstr>
      <vt:lpstr>Список литературы</vt:lpstr>
      <vt:lpstr>Опыт и ошибки</vt:lpstr>
      <vt:lpstr>Примерные темы сочинений</vt:lpstr>
      <vt:lpstr>Список литературы</vt:lpstr>
      <vt:lpstr>Разговор с собой</vt:lpstr>
      <vt:lpstr>Примерные темы</vt:lpstr>
      <vt:lpstr>Список литературы</vt:lpstr>
      <vt:lpstr>ЧАСТЬ 1: ВСТУПЛЕНИЕ И ТЕЗИС</vt:lpstr>
      <vt:lpstr>АРГУМЕНТ 1</vt:lpstr>
      <vt:lpstr>АРГУМЕНТ 2 И ЗАКЛЮЧЕНИЕ</vt:lpstr>
      <vt:lpstr>УНИВЕРСАЛЬНЫЙ СПИСОК ЛИТЕРАТУРЫ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писать итоговое сочинение?</dc:title>
  <dc:creator>Александра Харина</dc:creator>
  <cp:lastModifiedBy>ADMIN</cp:lastModifiedBy>
  <cp:revision>56</cp:revision>
  <dcterms:created xsi:type="dcterms:W3CDTF">2019-09-18T23:50:40Z</dcterms:created>
  <dcterms:modified xsi:type="dcterms:W3CDTF">2021-01-23T13:09:24Z</dcterms:modified>
</cp:coreProperties>
</file>